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9802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81" autoAdjust="0"/>
    <p:restoredTop sz="94660"/>
  </p:normalViewPr>
  <p:slideViewPr>
    <p:cSldViewPr>
      <p:cViewPr varScale="1">
        <p:scale>
          <a:sx n="64" d="100"/>
          <a:sy n="64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7672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5. Teorias do comércio pós </a:t>
            </a:r>
            <a:r>
              <a:rPr lang="pt-PT" sz="4000" dirty="0" err="1" smtClean="0"/>
              <a:t>Heckscher-Ohlin</a:t>
            </a:r>
            <a:r>
              <a:rPr lang="pt-PT" sz="4000" dirty="0" smtClean="0"/>
              <a:t> 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Linder (1961)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4" name="Line 42"/>
          <p:cNvSpPr>
            <a:spLocks noChangeShapeType="1"/>
          </p:cNvSpPr>
          <p:nvPr/>
        </p:nvSpPr>
        <p:spPr bwMode="auto">
          <a:xfrm>
            <a:off x="1782168" y="1514797"/>
            <a:ext cx="521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3" name="Line 41"/>
          <p:cNvSpPr>
            <a:spLocks noChangeShapeType="1"/>
          </p:cNvSpPr>
          <p:nvPr/>
        </p:nvSpPr>
        <p:spPr bwMode="auto">
          <a:xfrm>
            <a:off x="1782168" y="2176785"/>
            <a:ext cx="521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2" name="Line 40"/>
          <p:cNvSpPr>
            <a:spLocks noChangeShapeType="1"/>
          </p:cNvSpPr>
          <p:nvPr/>
        </p:nvSpPr>
        <p:spPr bwMode="auto">
          <a:xfrm>
            <a:off x="2056805" y="1422722"/>
            <a:ext cx="0" cy="100647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1" name="Line 39"/>
          <p:cNvSpPr>
            <a:spLocks noChangeShapeType="1"/>
          </p:cNvSpPr>
          <p:nvPr/>
        </p:nvSpPr>
        <p:spPr bwMode="auto">
          <a:xfrm>
            <a:off x="3153768" y="1422722"/>
            <a:ext cx="0" cy="1371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30" name="Line 38"/>
          <p:cNvSpPr>
            <a:spLocks noChangeShapeType="1"/>
          </p:cNvSpPr>
          <p:nvPr/>
        </p:nvSpPr>
        <p:spPr bwMode="auto">
          <a:xfrm>
            <a:off x="5349280" y="1422722"/>
            <a:ext cx="0" cy="1371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9" name="Line 37"/>
          <p:cNvSpPr>
            <a:spLocks noChangeShapeType="1"/>
          </p:cNvSpPr>
          <p:nvPr/>
        </p:nvSpPr>
        <p:spPr bwMode="auto">
          <a:xfrm>
            <a:off x="4250730" y="1422722"/>
            <a:ext cx="0" cy="16462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8" name="Line 36"/>
          <p:cNvSpPr>
            <a:spLocks noChangeShapeType="1"/>
          </p:cNvSpPr>
          <p:nvPr/>
        </p:nvSpPr>
        <p:spPr bwMode="auto">
          <a:xfrm>
            <a:off x="6811368" y="1422722"/>
            <a:ext cx="0" cy="1554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7" name="Line 35"/>
          <p:cNvSpPr>
            <a:spLocks noChangeShapeType="1"/>
          </p:cNvSpPr>
          <p:nvPr/>
        </p:nvSpPr>
        <p:spPr bwMode="auto">
          <a:xfrm>
            <a:off x="26060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6" name="Line 34"/>
          <p:cNvSpPr>
            <a:spLocks noChangeShapeType="1"/>
          </p:cNvSpPr>
          <p:nvPr/>
        </p:nvSpPr>
        <p:spPr bwMode="auto">
          <a:xfrm>
            <a:off x="68113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5" name="Line 33"/>
          <p:cNvSpPr>
            <a:spLocks noChangeShapeType="1"/>
          </p:cNvSpPr>
          <p:nvPr/>
        </p:nvSpPr>
        <p:spPr bwMode="auto">
          <a:xfrm>
            <a:off x="53492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>
            <a:off x="580648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>
            <a:off x="63541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3703043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>
            <a:off x="4250730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4800005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17821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2056805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>
            <a:off x="3153768" y="1422722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>
            <a:off x="1782168" y="2086297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215" name="Text Box 23"/>
          <p:cNvSpPr txBox="1">
            <a:spLocks noChangeArrowheads="1"/>
          </p:cNvSpPr>
          <p:nvPr/>
        </p:nvSpPr>
        <p:spPr bwMode="auto">
          <a:xfrm>
            <a:off x="1691680" y="15370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4" name="Text Box 22"/>
          <p:cNvSpPr txBox="1">
            <a:spLocks noChangeArrowheads="1"/>
          </p:cNvSpPr>
          <p:nvPr/>
        </p:nvSpPr>
        <p:spPr bwMode="auto">
          <a:xfrm>
            <a:off x="1964730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3" name="Text Box 21"/>
          <p:cNvSpPr txBox="1">
            <a:spLocks noChangeArrowheads="1"/>
          </p:cNvSpPr>
          <p:nvPr/>
        </p:nvSpPr>
        <p:spPr bwMode="auto">
          <a:xfrm>
            <a:off x="2514005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2" name="Text Box 20"/>
          <p:cNvSpPr txBox="1">
            <a:spLocks noChangeArrowheads="1"/>
          </p:cNvSpPr>
          <p:nvPr/>
        </p:nvSpPr>
        <p:spPr bwMode="auto">
          <a:xfrm>
            <a:off x="30632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3610968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4160243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707930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5257205" y="12322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5714405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62636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6720880" y="1240160"/>
            <a:ext cx="365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5896968" y="1537022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Nível de sofisticação dos produtos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6049368" y="2337122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Nível de rendimento </a:t>
            </a:r>
            <a:r>
              <a:rPr kumimoji="0" lang="pt-PT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 capita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 países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2788643" y="2200597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3885605" y="247364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5074643" y="2748285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País III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 flipH="1">
            <a:off x="2056805" y="229108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3336330" y="229108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 flipH="1">
            <a:off x="3153768" y="2565722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>
            <a:off x="4434880" y="2565722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5" name="Line 3"/>
          <p:cNvSpPr>
            <a:spLocks noChangeShapeType="1"/>
          </p:cNvSpPr>
          <p:nvPr/>
        </p:nvSpPr>
        <p:spPr bwMode="auto">
          <a:xfrm flipH="1">
            <a:off x="4250730" y="2772097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4" name="Line 2"/>
          <p:cNvSpPr>
            <a:spLocks noChangeShapeType="1"/>
          </p:cNvSpPr>
          <p:nvPr/>
        </p:nvSpPr>
        <p:spPr bwMode="auto">
          <a:xfrm>
            <a:off x="5714405" y="2772097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4193" name="Text Box 1"/>
          <p:cNvSpPr txBox="1">
            <a:spLocks noChangeArrowheads="1"/>
          </p:cNvSpPr>
          <p:nvPr/>
        </p:nvSpPr>
        <p:spPr bwMode="auto">
          <a:xfrm>
            <a:off x="1691680" y="2337122"/>
            <a:ext cx="365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3284984"/>
            <a:ext cx="54248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 e 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C, D e 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255" name="Rectangle 63"/>
          <p:cNvSpPr>
            <a:spLocks noChangeArrowheads="1"/>
          </p:cNvSpPr>
          <p:nvPr/>
        </p:nvSpPr>
        <p:spPr bwMode="auto">
          <a:xfrm>
            <a:off x="0" y="4005064"/>
            <a:ext cx="56268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II e III: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E, F e G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63"/>
          <p:cNvSpPr>
            <a:spLocks noChangeArrowheads="1"/>
          </p:cNvSpPr>
          <p:nvPr/>
        </p:nvSpPr>
        <p:spPr bwMode="auto">
          <a:xfrm>
            <a:off x="25259" y="4653136"/>
            <a:ext cx="4708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entre I e III: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354633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Insuficiência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identifica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033572"/>
            <a:ext cx="17588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255" name="Rectangle 63"/>
          <p:cNvSpPr>
            <a:spLocks noChangeArrowheads="1"/>
          </p:cNvSpPr>
          <p:nvPr/>
        </p:nvSpPr>
        <p:spPr bwMode="auto">
          <a:xfrm>
            <a:off x="0" y="2401724"/>
            <a:ext cx="4036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Baskerville Old Face"/>
                <a:cs typeface="Times New Roman" pitchFamily="18" charset="0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63"/>
          <p:cNvSpPr>
            <a:spLocks noChangeArrowheads="1"/>
          </p:cNvSpPr>
          <p:nvPr/>
        </p:nvSpPr>
        <p:spPr bwMode="auto">
          <a:xfrm>
            <a:off x="25259" y="3627021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Baskerville Old Face"/>
                <a:cs typeface="Times New Roman" pitchFamily="18" charset="0"/>
              </a:rPr>
              <a:t>	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283205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convexa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origem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0335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5427801"/>
            <a:ext cx="91187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E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ponto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instável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G tem-se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COxy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ajusta-se para N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E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2877096" y="1963464"/>
            <a:ext cx="0" cy="2833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877096" y="4797152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3" name="Arc 15"/>
          <p:cNvSpPr>
            <a:spLocks/>
          </p:cNvSpPr>
          <p:nvPr/>
        </p:nvSpPr>
        <p:spPr bwMode="auto">
          <a:xfrm flipH="1" flipV="1">
            <a:off x="2878683" y="1916832"/>
            <a:ext cx="2559050" cy="2840038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602458" y="20028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94933" y="486407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627784" y="47460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969171" y="297120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877096" y="3306167"/>
            <a:ext cx="1371600" cy="1463675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16858" y="3945930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608933" y="401419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rc 7"/>
          <p:cNvSpPr>
            <a:spLocks/>
          </p:cNvSpPr>
          <p:nvPr/>
        </p:nvSpPr>
        <p:spPr bwMode="auto">
          <a:xfrm flipH="1">
            <a:off x="4066133" y="4705077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91496" y="4936083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883571" y="4234482"/>
            <a:ext cx="274637" cy="274638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3571" y="428801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022725" y="428801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814813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705896" y="465313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897162" y="19117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32040" y="4005064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25259" y="4581128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ajusta-se para N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2897162" y="1313805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7162" y="414908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9" name="Arc 23"/>
          <p:cNvSpPr>
            <a:spLocks/>
          </p:cNvSpPr>
          <p:nvPr/>
        </p:nvSpPr>
        <p:spPr bwMode="auto">
          <a:xfrm flipH="1" flipV="1">
            <a:off x="2897162" y="1268760"/>
            <a:ext cx="2559050" cy="2840038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97162" y="2128887"/>
            <a:ext cx="457200" cy="2011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2897162" y="3691880"/>
            <a:ext cx="192087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2897162" y="2608312"/>
            <a:ext cx="1371600" cy="1463675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3171800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4360837" y="4057005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894933" y="4221088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622525" y="131487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38276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79725" y="421600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Arc 13"/>
          <p:cNvSpPr>
            <a:spLocks/>
          </p:cNvSpPr>
          <p:nvPr/>
        </p:nvSpPr>
        <p:spPr bwMode="auto">
          <a:xfrm flipH="1">
            <a:off x="4052862" y="405700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1562" y="4216003"/>
            <a:ext cx="7604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699792" y="399997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36925" y="327989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79725" y="234379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725962" y="399997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714600" y="1983755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725962" y="3142605"/>
            <a:ext cx="92075" cy="10064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725962" y="2860725"/>
            <a:ext cx="127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 flipH="1" flipV="1">
            <a:off x="2897162" y="2082850"/>
            <a:ext cx="1279525" cy="9207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176687" y="2082850"/>
            <a:ext cx="1189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(Px/Py)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TOT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35496" y="5715253"/>
            <a:ext cx="91187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ajusta-se para M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15411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existirem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consideráveis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0" y="422108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F mas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degrada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e 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ponto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estável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3171800" y="1027361"/>
            <a:ext cx="0" cy="283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171800" y="3861048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1" name="Arc 21"/>
          <p:cNvSpPr>
            <a:spLocks/>
          </p:cNvSpPr>
          <p:nvPr/>
        </p:nvSpPr>
        <p:spPr bwMode="auto">
          <a:xfrm flipH="1" flipV="1">
            <a:off x="3171800" y="980728"/>
            <a:ext cx="2559050" cy="2840037"/>
          </a:xfrm>
          <a:custGeom>
            <a:avLst/>
            <a:gdLst>
              <a:gd name="G0" fmla="+- 0 0 0"/>
              <a:gd name="G1" fmla="+- 20965 0 0"/>
              <a:gd name="G2" fmla="+- 21600 0 0"/>
              <a:gd name="T0" fmla="*/ 5197 w 20842"/>
              <a:gd name="T1" fmla="*/ 0 h 20965"/>
              <a:gd name="T2" fmla="*/ 20842 w 20842"/>
              <a:gd name="T3" fmla="*/ 15292 h 20965"/>
              <a:gd name="T4" fmla="*/ 0 w 20842"/>
              <a:gd name="T5" fmla="*/ 20965 h 20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42" h="20965" fill="none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</a:path>
              <a:path w="20842" h="20965" stroke="0" extrusionOk="0">
                <a:moveTo>
                  <a:pt x="5197" y="-1"/>
                </a:moveTo>
                <a:cubicBezTo>
                  <a:pt x="12798" y="1883"/>
                  <a:pt x="18784" y="7735"/>
                  <a:pt x="20841" y="15292"/>
                </a:cubicBezTo>
                <a:lnTo>
                  <a:pt x="0" y="20965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71800" y="2340794"/>
            <a:ext cx="1371600" cy="1463675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 flipV="1">
            <a:off x="3171800" y="3403848"/>
            <a:ext cx="1919288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171800" y="1861369"/>
            <a:ext cx="457200" cy="2011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811563" y="29969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pt-P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915816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98765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171800" y="16089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10284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908525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0731" name="Arc 11"/>
          <p:cNvSpPr>
            <a:spLocks/>
          </p:cNvSpPr>
          <p:nvPr/>
        </p:nvSpPr>
        <p:spPr bwMode="auto">
          <a:xfrm flipH="1">
            <a:off x="4633888" y="3768973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30" name="Arc 10"/>
          <p:cNvSpPr>
            <a:spLocks/>
          </p:cNvSpPr>
          <p:nvPr/>
        </p:nvSpPr>
        <p:spPr bwMode="auto">
          <a:xfrm flipH="1">
            <a:off x="4327500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9" name="Arc 9"/>
          <p:cNvSpPr>
            <a:spLocks/>
          </p:cNvSpPr>
          <p:nvPr/>
        </p:nvSpPr>
        <p:spPr bwMode="auto">
          <a:xfrm flipH="1">
            <a:off x="3444850" y="3768973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97163" y="10374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4363" y="23407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44850" y="255981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3536925" y="3068960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4" name="Arc 4"/>
          <p:cNvSpPr>
            <a:spLocks/>
          </p:cNvSpPr>
          <p:nvPr/>
        </p:nvSpPr>
        <p:spPr bwMode="auto">
          <a:xfrm flipH="1">
            <a:off x="3629000" y="2976885"/>
            <a:ext cx="123825" cy="92075"/>
          </a:xfrm>
          <a:custGeom>
            <a:avLst/>
            <a:gdLst>
              <a:gd name="G0" fmla="+- 7752 0 0"/>
              <a:gd name="G1" fmla="+- 21600 0 0"/>
              <a:gd name="G2" fmla="+- 21600 0 0"/>
              <a:gd name="T0" fmla="*/ 0 w 29352"/>
              <a:gd name="T1" fmla="*/ 1439 h 21600"/>
              <a:gd name="T2" fmla="*/ 29352 w 29352"/>
              <a:gd name="T3" fmla="*/ 21600 h 21600"/>
              <a:gd name="T4" fmla="*/ 7752 w 293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52" h="21600" fill="none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</a:path>
              <a:path w="29352" h="21600" stroke="0" extrusionOk="0">
                <a:moveTo>
                  <a:pt x="-1" y="1438"/>
                </a:moveTo>
                <a:cubicBezTo>
                  <a:pt x="2473" y="487"/>
                  <a:pt x="5101" y="-1"/>
                  <a:pt x="7752" y="0"/>
                </a:cubicBezTo>
                <a:cubicBezTo>
                  <a:pt x="19681" y="0"/>
                  <a:pt x="29352" y="9670"/>
                  <a:pt x="29352" y="21600"/>
                </a:cubicBezTo>
                <a:lnTo>
                  <a:pt x="77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36107" y="3063875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171800" y="1769294"/>
            <a:ext cx="457200" cy="731837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4633888" y="3130798"/>
            <a:ext cx="457200" cy="7302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330264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4067944" y="3933056"/>
            <a:ext cx="72008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Py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742805" y="3933056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TOT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256560" y="3933056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57326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TOT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M ou N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melhora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5.3.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Kemp (1964)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125191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3ª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existirem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consideráveis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indeterminado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Kemp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-36512" y="399112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FPP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H-O)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semelhança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H-O)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embora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seguro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aconteça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resposta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4766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9087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3569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62"/>
          <p:cNvSpPr>
            <a:spLocks noChangeArrowheads="1"/>
          </p:cNvSpPr>
          <p:nvPr/>
        </p:nvSpPr>
        <p:spPr bwMode="auto">
          <a:xfrm>
            <a:off x="-36512" y="38610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monopolística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-36512" y="42930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Lucros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positivos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pela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-36512" y="52292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Lucros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nulos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, pela 	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possibilidade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entrada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de novas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empresas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no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mercado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4766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Notações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-36512" y="103589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fr-FR" sz="2800" dirty="0" smtClean="0"/>
              <a:t>L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de </a:t>
            </a:r>
            <a:r>
              <a:rPr lang="fr-FR" sz="2800" dirty="0" err="1" smtClean="0"/>
              <a:t>trabalho</a:t>
            </a:r>
            <a:r>
              <a:rPr lang="fr-FR" sz="2800" dirty="0" smtClean="0"/>
              <a:t> </a:t>
            </a:r>
            <a:r>
              <a:rPr lang="fr-FR" sz="2800" dirty="0" err="1" smtClean="0"/>
              <a:t>existente</a:t>
            </a:r>
            <a:r>
              <a:rPr lang="fr-FR" sz="2800" dirty="0" smtClean="0"/>
              <a:t> no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de 	</a:t>
            </a:r>
            <a:r>
              <a:rPr lang="fr-FR" sz="2800" dirty="0" err="1" smtClean="0"/>
              <a:t>referência</a:t>
            </a:r>
            <a:r>
              <a:rPr lang="fr-FR" sz="2800" dirty="0" smtClean="0"/>
              <a:t> e, </a:t>
            </a:r>
            <a:r>
              <a:rPr lang="fr-FR" sz="2800" dirty="0" err="1" smtClean="0"/>
              <a:t>simultaneamente</a:t>
            </a:r>
            <a:r>
              <a:rPr lang="fr-FR" sz="2800" dirty="0" smtClean="0"/>
              <a:t>, </a:t>
            </a:r>
            <a:r>
              <a:rPr lang="fr-FR" sz="2800" dirty="0" err="1" smtClean="0"/>
              <a:t>número</a:t>
            </a:r>
            <a:r>
              <a:rPr lang="fr-FR" sz="2800" dirty="0" smtClean="0"/>
              <a:t> de 	</a:t>
            </a:r>
            <a:r>
              <a:rPr lang="fr-FR" sz="2800" dirty="0" err="1" smtClean="0"/>
              <a:t>consumidores</a:t>
            </a:r>
            <a:r>
              <a:rPr lang="fr-FR" sz="2800" dirty="0" smtClean="0"/>
              <a:t> no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de </a:t>
            </a:r>
            <a:r>
              <a:rPr lang="fr-FR" sz="2800" dirty="0" err="1" smtClean="0"/>
              <a:t>referência</a:t>
            </a:r>
            <a:endParaRPr lang="pt-PT" sz="2800" dirty="0" smtClean="0"/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referência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41099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-36512" y="43651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-36512" y="48691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Receita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-36512" y="57872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(P) e 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(c),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24737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Baskerville Old Face"/>
                <a:sym typeface="Monotype Sorts"/>
              </a:rPr>
              <a:t>∆</a:t>
            </a:r>
            <a:r>
              <a:rPr lang="fr-FR" sz="2800" dirty="0" smtClean="0"/>
              <a:t>c </a:t>
            </a:r>
            <a:r>
              <a:rPr lang="fr-FR" sz="2800" dirty="0" smtClean="0">
                <a:sym typeface="Symbol"/>
              </a:rPr>
              <a:t> </a:t>
            </a:r>
            <a:r>
              <a:rPr lang="fr-FR" sz="2800" dirty="0" smtClean="0">
                <a:latin typeface="Baskerville Old Face"/>
                <a:sym typeface="Monotype Sorts"/>
              </a:rPr>
              <a:t>∆</a:t>
            </a:r>
            <a:r>
              <a:rPr lang="fr-FR" sz="2800" dirty="0" smtClean="0"/>
              <a:t>P</a:t>
            </a:r>
            <a:endParaRPr lang="pt-PT" sz="2800" dirty="0"/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32658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tem-se: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40579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PP: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∆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∆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(P/W)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Apresentar algumas teorias que surgiram na sequência da incapacidade do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em explicar uma parte considerável dos fluxos de comércio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54" name="Rectangle 62"/>
          <p:cNvSpPr>
            <a:spLocks noChangeArrowheads="1"/>
          </p:cNvSpPr>
          <p:nvPr/>
        </p:nvSpPr>
        <p:spPr bwMode="auto">
          <a:xfrm>
            <a:off x="36512" y="7647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(P) e 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(c),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prazo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-36512" y="19888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RT – CT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P.Q – L.W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-36512" y="31409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Função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L = a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0" y="38610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P.Q – (a +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).W = 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-36512" y="450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P/W = b + a/Q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50660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P/W = b + a/(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ZZ: P/W = b + a/(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3968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-36512" y="450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Efeitos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50660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c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2622525" y="764704"/>
            <a:ext cx="0" cy="338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622525" y="4149080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2" name="Arc 20"/>
          <p:cNvSpPr>
            <a:spLocks/>
          </p:cNvSpPr>
          <p:nvPr/>
        </p:nvSpPr>
        <p:spPr bwMode="auto">
          <a:xfrm flipH="1" flipV="1">
            <a:off x="3741712" y="1052736"/>
            <a:ext cx="2538413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416"/>
              <a:gd name="T1" fmla="*/ 0 h 20856"/>
              <a:gd name="T2" fmla="*/ 21416 w 21416"/>
              <a:gd name="T3" fmla="*/ 18041 h 20856"/>
              <a:gd name="T4" fmla="*/ 0 w 21416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16" h="20856" fill="none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</a:path>
              <a:path w="21416" h="20856" stroke="0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1" name="Arc 19"/>
          <p:cNvSpPr>
            <a:spLocks/>
          </p:cNvSpPr>
          <p:nvPr/>
        </p:nvSpPr>
        <p:spPr bwMode="auto">
          <a:xfrm flipV="1">
            <a:off x="2897162" y="1196752"/>
            <a:ext cx="2103438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0" name="Arc 18"/>
          <p:cNvSpPr>
            <a:spLocks/>
          </p:cNvSpPr>
          <p:nvPr/>
        </p:nvSpPr>
        <p:spPr bwMode="auto">
          <a:xfrm flipH="1" flipV="1">
            <a:off x="3262287" y="1268760"/>
            <a:ext cx="2560638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600"/>
              <a:gd name="T1" fmla="*/ 0 h 20856"/>
              <a:gd name="T2" fmla="*/ 21600 w 21600"/>
              <a:gd name="T3" fmla="*/ 20856 h 20856"/>
              <a:gd name="T4" fmla="*/ 0 w 21600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56" fill="none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</a:path>
              <a:path w="21600" h="20856" stroke="0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451325" y="2728913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084612" y="3025775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2622525" y="2728913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622525" y="3025775"/>
            <a:ext cx="14620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268762" y="26146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02050" y="2911475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000402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11760" y="40084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55812" y="7858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P/W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13012" y="31623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999012" y="11049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19487" y="11287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640362" y="33226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62287" y="140335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91087" y="359568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02050" y="4140820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039938" y="256490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039938" y="2852936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3968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47251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(W/P)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(W/P)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57861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a/(P/W)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b 	&gt; Q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a/(P/W)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2622525" y="764704"/>
            <a:ext cx="0" cy="338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622525" y="4149080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2" name="Arc 20"/>
          <p:cNvSpPr>
            <a:spLocks/>
          </p:cNvSpPr>
          <p:nvPr/>
        </p:nvSpPr>
        <p:spPr bwMode="auto">
          <a:xfrm flipH="1" flipV="1">
            <a:off x="3741712" y="1052736"/>
            <a:ext cx="2538413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416"/>
              <a:gd name="T1" fmla="*/ 0 h 20856"/>
              <a:gd name="T2" fmla="*/ 21416 w 21416"/>
              <a:gd name="T3" fmla="*/ 18041 h 20856"/>
              <a:gd name="T4" fmla="*/ 0 w 21416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16" h="20856" fill="none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</a:path>
              <a:path w="21416" h="20856" stroke="0" extrusionOk="0">
                <a:moveTo>
                  <a:pt x="5620" y="0"/>
                </a:moveTo>
                <a:cubicBezTo>
                  <a:pt x="14046" y="2271"/>
                  <a:pt x="20278" y="9388"/>
                  <a:pt x="21415" y="18041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1" name="Arc 19"/>
          <p:cNvSpPr>
            <a:spLocks/>
          </p:cNvSpPr>
          <p:nvPr/>
        </p:nvSpPr>
        <p:spPr bwMode="auto">
          <a:xfrm flipV="1">
            <a:off x="2897162" y="1196752"/>
            <a:ext cx="2103438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10" name="Arc 18"/>
          <p:cNvSpPr>
            <a:spLocks/>
          </p:cNvSpPr>
          <p:nvPr/>
        </p:nvSpPr>
        <p:spPr bwMode="auto">
          <a:xfrm flipH="1" flipV="1">
            <a:off x="3262287" y="1268760"/>
            <a:ext cx="2560638" cy="2295525"/>
          </a:xfrm>
          <a:custGeom>
            <a:avLst/>
            <a:gdLst>
              <a:gd name="G0" fmla="+- 0 0 0"/>
              <a:gd name="G1" fmla="+- 20856 0 0"/>
              <a:gd name="G2" fmla="+- 21600 0 0"/>
              <a:gd name="T0" fmla="*/ 5621 w 21600"/>
              <a:gd name="T1" fmla="*/ 0 h 20856"/>
              <a:gd name="T2" fmla="*/ 21600 w 21600"/>
              <a:gd name="T3" fmla="*/ 20856 h 20856"/>
              <a:gd name="T4" fmla="*/ 0 w 21600"/>
              <a:gd name="T5" fmla="*/ 20856 h 20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56" fill="none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</a:path>
              <a:path w="21600" h="20856" stroke="0" extrusionOk="0">
                <a:moveTo>
                  <a:pt x="5620" y="0"/>
                </a:moveTo>
                <a:cubicBezTo>
                  <a:pt x="15049" y="2541"/>
                  <a:pt x="21600" y="11091"/>
                  <a:pt x="21600" y="20856"/>
                </a:cubicBezTo>
                <a:lnTo>
                  <a:pt x="0" y="20856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451325" y="2728913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084612" y="3025775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2622525" y="2728913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622525" y="3025775"/>
            <a:ext cx="14620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268762" y="26146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902050" y="2911475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000402" y="414082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11760" y="40084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55812" y="7858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P/W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13012" y="31623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999012" y="110490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19487" y="1128713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640362" y="332263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262287" y="1403350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91087" y="3595688"/>
            <a:ext cx="73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02050" y="4140820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039938" y="256490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039938" y="2852936"/>
            <a:ext cx="731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(P/W)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5.4.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(1979)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227687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retiram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traduzem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real,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dispôr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cabaz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alargado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intra-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-36512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(Ao cuidado dos alunos)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-36512" y="1628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atenção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potenciais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intra-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nomeadamente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0" y="27089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Diferenciação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36512" y="32658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35496" y="39138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dinâmicas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35496" y="45619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Grau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agregação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estatística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35496" y="521003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distribuições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10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9807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(Raymond Vernon – 1966)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Teoria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Linder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(1961)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429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Kemp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(1964)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436510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5.4.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(1979)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6512" y="530120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5.5.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Comércio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intra-indústria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25075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Conceito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dinâmica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longo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tempo)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36258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6512" y="422108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durante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tempo)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5496" y="521119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sujeita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escala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escala)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1ª fase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): o produto é produzido e consumido 	apenas no país inovador (país desenvolvido)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7809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2ª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maturidade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348416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1º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partir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inovador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5496" y="50851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	2º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partir de 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investimentos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provenientes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inovador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ciclo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vida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(Raymond Vernon – 1966)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0674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		3º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sentido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fluxos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começa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inverter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1328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3ª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standardização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desenvolvidos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261138" name="Line 18"/>
          <p:cNvSpPr>
            <a:spLocks noChangeShapeType="1"/>
          </p:cNvSpPr>
          <p:nvPr/>
        </p:nvSpPr>
        <p:spPr bwMode="auto">
          <a:xfrm flipV="1">
            <a:off x="2408014" y="3782144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>
            <a:off x="2408014" y="6525344"/>
            <a:ext cx="4022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6" name="Freeform 16"/>
          <p:cNvSpPr>
            <a:spLocks/>
          </p:cNvSpPr>
          <p:nvPr/>
        </p:nvSpPr>
        <p:spPr bwMode="auto">
          <a:xfrm>
            <a:off x="2408014" y="4149080"/>
            <a:ext cx="3475038" cy="2378075"/>
          </a:xfrm>
          <a:custGeom>
            <a:avLst/>
            <a:gdLst/>
            <a:ahLst/>
            <a:cxnLst>
              <a:cxn ang="0">
                <a:pos x="0" y="3600"/>
              </a:cxn>
              <a:cxn ang="0">
                <a:pos x="1296" y="1296"/>
              </a:cxn>
              <a:cxn ang="0">
                <a:pos x="3600" y="288"/>
              </a:cxn>
              <a:cxn ang="0">
                <a:pos x="5472" y="0"/>
              </a:cxn>
            </a:cxnLst>
            <a:rect l="0" t="0" r="r" b="b"/>
            <a:pathLst>
              <a:path w="5472" h="3600">
                <a:moveTo>
                  <a:pt x="0" y="3600"/>
                </a:moveTo>
                <a:cubicBezTo>
                  <a:pt x="348" y="2724"/>
                  <a:pt x="696" y="1848"/>
                  <a:pt x="1296" y="1296"/>
                </a:cubicBezTo>
                <a:cubicBezTo>
                  <a:pt x="1896" y="744"/>
                  <a:pt x="2904" y="504"/>
                  <a:pt x="3600" y="288"/>
                </a:cubicBezTo>
                <a:cubicBezTo>
                  <a:pt x="4296" y="72"/>
                  <a:pt x="5160" y="48"/>
                  <a:pt x="5472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5" name="Freeform 15"/>
          <p:cNvSpPr>
            <a:spLocks/>
          </p:cNvSpPr>
          <p:nvPr/>
        </p:nvSpPr>
        <p:spPr bwMode="auto">
          <a:xfrm rot="982865">
            <a:off x="3047777" y="4179021"/>
            <a:ext cx="3017837" cy="1752600"/>
          </a:xfrm>
          <a:custGeom>
            <a:avLst/>
            <a:gdLst/>
            <a:ahLst/>
            <a:cxnLst>
              <a:cxn ang="0">
                <a:pos x="0" y="2472"/>
              </a:cxn>
              <a:cxn ang="0">
                <a:pos x="1008" y="168"/>
              </a:cxn>
              <a:cxn ang="0">
                <a:pos x="4608" y="1464"/>
              </a:cxn>
            </a:cxnLst>
            <a:rect l="0" t="0" r="r" b="b"/>
            <a:pathLst>
              <a:path w="4608" h="2472">
                <a:moveTo>
                  <a:pt x="0" y="2472"/>
                </a:moveTo>
                <a:cubicBezTo>
                  <a:pt x="120" y="1404"/>
                  <a:pt x="240" y="336"/>
                  <a:pt x="1008" y="168"/>
                </a:cubicBezTo>
                <a:cubicBezTo>
                  <a:pt x="1776" y="0"/>
                  <a:pt x="4008" y="1248"/>
                  <a:pt x="4608" y="1464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>
            <a:off x="2865214" y="5416822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>
            <a:off x="4509864" y="4365104"/>
            <a:ext cx="0" cy="21034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5881464" y="402617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Consumo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6033864" y="566288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Produção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5313784" y="45091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Importações do país 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3504977" y="429128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Exportações do país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8" name="Text Box 8"/>
          <p:cNvSpPr txBox="1">
            <a:spLocks noChangeArrowheads="1"/>
          </p:cNvSpPr>
          <p:nvPr/>
        </p:nvSpPr>
        <p:spPr bwMode="auto">
          <a:xfrm>
            <a:off x="6156102" y="6516266"/>
            <a:ext cx="648146" cy="22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Tempo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2123728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2590577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236814" y="653873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1309464" y="3717032"/>
            <a:ext cx="10969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Produção e consumo do país 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4171310" y="51165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Standardização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2884458" y="51165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Maturidade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 rot="16200000">
            <a:off x="1732330" y="51165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Linder (1961)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Conceito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sobreposição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240230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	capita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34853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quanto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for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sua 	procura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sofisticados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544522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acordo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Linder (1961)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Resultado fundamental da teoria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Linder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3054439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I e II,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manufaturados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entre estes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quanto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forem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semelhantes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quanto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níveis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forem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distintos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1648</TotalTime>
  <Words>1106</Words>
  <Application>Microsoft Office PowerPoint</Application>
  <PresentationFormat>Apresentação no Ecrã (4:3)</PresentationFormat>
  <Paragraphs>236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276</cp:revision>
  <dcterms:created xsi:type="dcterms:W3CDTF">2015-06-22T19:08:08Z</dcterms:created>
  <dcterms:modified xsi:type="dcterms:W3CDTF">2015-07-24T16:45:44Z</dcterms:modified>
</cp:coreProperties>
</file>